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2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4" r:id="rId9"/>
    <p:sldId id="265" r:id="rId10"/>
    <p:sldId id="266" r:id="rId11"/>
    <p:sldId id="260" r:id="rId12"/>
    <p:sldId id="268" r:id="rId13"/>
    <p:sldId id="269" r:id="rId14"/>
    <p:sldId id="267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59" autoAdjust="0"/>
    <p:restoredTop sz="94660"/>
  </p:normalViewPr>
  <p:slideViewPr>
    <p:cSldViewPr snapToGrid="0">
      <p:cViewPr>
        <p:scale>
          <a:sx n="40" d="100"/>
          <a:sy n="40" d="100"/>
        </p:scale>
        <p:origin x="2052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28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916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134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668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9514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961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4903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89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341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0DF5E60-9974-AC48-9591-99C2BB44B7CF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025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509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8/8/2017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834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Qqsf_UJcfB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Cell Membrane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8439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 Structure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4800" dirty="0" smtClean="0"/>
              <a:t>Membrane  proteins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4000" dirty="0" smtClean="0"/>
              <a:t>Integral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sz="4000" dirty="0" err="1" smtClean="0"/>
              <a:t>Periferal</a:t>
            </a:r>
            <a:endParaRPr lang="en-US" sz="40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800" dirty="0" smtClean="0"/>
              <a:t>Carbohydrates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4800" dirty="0" smtClean="0"/>
              <a:t>Cholesterol 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4393314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981200" y="721895"/>
            <a:ext cx="8229600" cy="91799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Membrane Proteins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idx="1"/>
          </p:nvPr>
        </p:nvSpPr>
        <p:spPr>
          <a:xfrm>
            <a:off x="1451811" y="1691190"/>
            <a:ext cx="4040188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u="sng" dirty="0"/>
              <a:t>Integral Proteins</a:t>
            </a:r>
          </a:p>
        </p:txBody>
      </p:sp>
      <p:sp>
        <p:nvSpPr>
          <p:cNvPr id="19460" name="Text Placeholder 3"/>
          <p:cNvSpPr>
            <a:spLocks noGrp="1"/>
          </p:cNvSpPr>
          <p:nvPr>
            <p:ph type="body" sz="half" idx="3"/>
          </p:nvPr>
        </p:nvSpPr>
        <p:spPr>
          <a:xfrm>
            <a:off x="6169025" y="1742492"/>
            <a:ext cx="4041775" cy="6858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u="sng" dirty="0"/>
              <a:t>Peripheral Proteins</a:t>
            </a:r>
          </a:p>
        </p:txBody>
      </p:sp>
      <p:sp>
        <p:nvSpPr>
          <p:cNvPr id="19461" name="Content Placeholder 4"/>
          <p:cNvSpPr>
            <a:spLocks noGrp="1"/>
          </p:cNvSpPr>
          <p:nvPr>
            <p:ph sz="quarter" idx="2"/>
          </p:nvPr>
        </p:nvSpPr>
        <p:spPr>
          <a:xfrm>
            <a:off x="1451811" y="2428292"/>
            <a:ext cx="4040188" cy="3852192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>
                <a:solidFill>
                  <a:srgbClr val="C00000"/>
                </a:solidFill>
              </a:rPr>
              <a:t>Embedded</a:t>
            </a:r>
            <a:r>
              <a:rPr lang="en-US" altLang="en-US" sz="3200" dirty="0"/>
              <a:t> in membrane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/>
              <a:t>Determined by freeze fracture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/>
              <a:t>Transmembrane with hydrophilic heads/tails and hydrophobic middles</a:t>
            </a:r>
          </a:p>
          <a:p>
            <a:pPr eaLnBrk="1" hangingPunct="1"/>
            <a:endParaRPr lang="en-US" altLang="en-US" sz="2400" dirty="0"/>
          </a:p>
        </p:txBody>
      </p:sp>
      <p:sp>
        <p:nvSpPr>
          <p:cNvPr id="19462" name="Content Placeholder 5"/>
          <p:cNvSpPr>
            <a:spLocks noGrp="1"/>
          </p:cNvSpPr>
          <p:nvPr>
            <p:ph sz="quarter" idx="4"/>
          </p:nvPr>
        </p:nvSpPr>
        <p:spPr>
          <a:xfrm>
            <a:off x="6554037" y="2428292"/>
            <a:ext cx="4041775" cy="4608512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/>
              <a:t>Extracellular or cytoplasmic sides of membrane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/>
              <a:t>NOT embedded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/>
              <a:t>Held in place by the cytoskeleton or ECM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/>
              <a:t>Provides stronger framework</a:t>
            </a:r>
          </a:p>
        </p:txBody>
      </p:sp>
    </p:spTree>
    <p:extLst>
      <p:ext uri="{BB962C8B-B14F-4D97-AF65-F5344CB8AC3E}">
        <p14:creationId xmlns:p14="http://schemas.microsoft.com/office/powerpoint/2010/main" val="1370290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31"/>
          <p:cNvSpPr>
            <a:spLocks noChangeArrowheads="1"/>
          </p:cNvSpPr>
          <p:nvPr/>
        </p:nvSpPr>
        <p:spPr bwMode="auto">
          <a:xfrm>
            <a:off x="629653" y="6248400"/>
            <a:ext cx="7848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defRPr kumimoji="1" sz="32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2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2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2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2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dirty="0">
                <a:latin typeface="Helvetica" panose="020B0604020202020204" pitchFamily="34" charset="0"/>
              </a:rPr>
              <a:t>Integral &amp; Peripheral proteins</a:t>
            </a:r>
          </a:p>
        </p:txBody>
      </p:sp>
      <p:pic>
        <p:nvPicPr>
          <p:cNvPr id="20483" name="Picture 10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196" y="0"/>
            <a:ext cx="8809339" cy="6191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763953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1155032" y="457200"/>
            <a:ext cx="9055768" cy="11430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Carbohydrates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2211" y="1904082"/>
            <a:ext cx="3970421" cy="4389437"/>
          </a:xfrm>
        </p:spPr>
        <p:txBody>
          <a:bodyPr>
            <a:normAutofit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en-US" sz="3600" b="1" u="sng" dirty="0" smtClean="0"/>
              <a:t>Function</a:t>
            </a:r>
            <a:r>
              <a:rPr lang="en-US" altLang="en-US" sz="3600" dirty="0" smtClean="0"/>
              <a:t>: cell-cell recognition; developing organisms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3600" dirty="0" smtClean="0"/>
              <a:t>Glycolipids, glycoproteins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3600" dirty="0" err="1" smtClean="0"/>
              <a:t>Eg</a:t>
            </a:r>
            <a:r>
              <a:rPr lang="en-US" altLang="en-US" sz="3600" dirty="0" smtClean="0"/>
              <a:t>. blood transfusions are type-specific</a:t>
            </a:r>
          </a:p>
        </p:txBody>
      </p:sp>
      <p:pic>
        <p:nvPicPr>
          <p:cNvPr id="2355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506" y="1904082"/>
            <a:ext cx="6781800" cy="4063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62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Cholesterol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1845734"/>
            <a:ext cx="5856973" cy="4314434"/>
          </a:xfrm>
        </p:spPr>
        <p:txBody>
          <a:bodyPr>
            <a:normAutofit fontScale="92500" lnSpcReduction="2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altLang="en-US" sz="4000" b="1" dirty="0">
                <a:solidFill>
                  <a:srgbClr val="FF0000"/>
                </a:solidFill>
              </a:rPr>
              <a:t>Low temps</a:t>
            </a:r>
            <a:r>
              <a:rPr lang="en-US" altLang="en-US" sz="4000" dirty="0"/>
              <a:t>: phospholipids can kink and prevent close packing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4000" b="1" dirty="0">
                <a:solidFill>
                  <a:srgbClr val="FF0000"/>
                </a:solidFill>
              </a:rPr>
              <a:t>Cholesterol</a:t>
            </a:r>
            <a:r>
              <a:rPr lang="en-US" altLang="en-US" sz="4000" dirty="0"/>
              <a:t> resists changes by: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4400" dirty="0"/>
              <a:t>limit fluidity at high temps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4400" dirty="0"/>
              <a:t>hinder close packing at low temps</a:t>
            </a:r>
          </a:p>
          <a:p>
            <a:endParaRPr lang="en-US" dirty="0"/>
          </a:p>
        </p:txBody>
      </p:sp>
      <p:pic>
        <p:nvPicPr>
          <p:cNvPr id="4" name="Picture 4" descr="07_08MembraneFluidFactor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7784" y="1845734"/>
            <a:ext cx="4774216" cy="4314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79664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youtu.be/Qqsf_UJcfBc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254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400" dirty="0" smtClean="0"/>
              <a:t>What is the structure and function of the cell membrane?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344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Cell membrane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Cell membrane: membrane that surrounds the cell and regulates what moves in and out of the cell</a:t>
            </a:r>
          </a:p>
          <a:p>
            <a:pPr lvl="6">
              <a:buFont typeface="Arial" panose="020B0604020202020204" pitchFamily="34" charset="0"/>
              <a:buChar char="•"/>
            </a:pPr>
            <a:r>
              <a:rPr lang="en-US" sz="2800" dirty="0" smtClean="0"/>
              <a:t>Aka plasma membrane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en-US" sz="3200" dirty="0"/>
              <a:t>Plasma </a:t>
            </a:r>
            <a:r>
              <a:rPr lang="en-US" altLang="en-US" sz="3200" dirty="0"/>
              <a:t>membrane is selectively </a:t>
            </a:r>
            <a:r>
              <a:rPr lang="en-US" altLang="en-US" sz="3200" dirty="0" smtClean="0"/>
              <a:t>permeable - </a:t>
            </a:r>
            <a:r>
              <a:rPr lang="en-US" altLang="en-US" sz="2800" dirty="0"/>
              <a:t>a</a:t>
            </a:r>
            <a:r>
              <a:rPr lang="en-US" altLang="en-US" sz="2800" dirty="0" smtClean="0"/>
              <a:t>llows </a:t>
            </a:r>
            <a:r>
              <a:rPr lang="en-US" altLang="en-US" sz="2800" dirty="0"/>
              <a:t>some substances to cross more easily than </a:t>
            </a:r>
            <a:r>
              <a:rPr lang="en-US" altLang="en-US" sz="2800" dirty="0" smtClean="0"/>
              <a:t>others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3200" dirty="0"/>
              <a:t>Small molecules (polar or nonpolar) cross easily (hydrocarbons, hydrophobic molecules, CO2, O2)</a:t>
            </a:r>
          </a:p>
          <a:p>
            <a:pPr lvl="1">
              <a:buFont typeface="Arial" panose="020B0604020202020204" pitchFamily="34" charset="0"/>
              <a:buChar char="•"/>
              <a:defRPr/>
            </a:pPr>
            <a:r>
              <a:rPr lang="en-US" sz="3200" dirty="0"/>
              <a:t>Hydrophobic core prevents passage of ions, large polar molecules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en-US" sz="2800" dirty="0" smtClean="0"/>
          </a:p>
          <a:p>
            <a:pPr lvl="1">
              <a:buFont typeface="Arial" panose="020B0604020202020204" pitchFamily="34" charset="0"/>
              <a:buChar char="•"/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837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Structure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08114"/>
            <a:ext cx="4358426" cy="4176117"/>
          </a:xfrm>
        </p:spPr>
        <p:txBody>
          <a:bodyPr>
            <a:normAutofit/>
          </a:bodyPr>
          <a:lstStyle/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Phospholipid: </a:t>
            </a:r>
            <a:r>
              <a:rPr lang="en-US" sz="3200" dirty="0"/>
              <a:t>a lipid containing a phosphate </a:t>
            </a:r>
            <a:r>
              <a:rPr lang="en-US" sz="3200" dirty="0" smtClean="0"/>
              <a:t>group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hydrophilic,: likes/attracts water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3200" dirty="0" smtClean="0"/>
              <a:t>Hydrophobic: afraid of/ repels water </a:t>
            </a:r>
            <a:endParaRPr lang="en-US" sz="3200" dirty="0"/>
          </a:p>
        </p:txBody>
      </p:sp>
      <p:pic>
        <p:nvPicPr>
          <p:cNvPr id="1026" name="Picture 2" descr="http://1xn44aytb25tcj2q1g7c731a.wpengine.netdna-cdn.com/wp-content/uploads/2012/10/Phospholipid_LabeledJ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4780" y="2008115"/>
            <a:ext cx="5699974" cy="369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073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Structure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008114"/>
            <a:ext cx="10058400" cy="4176117"/>
          </a:xfrm>
        </p:spPr>
        <p:txBody>
          <a:bodyPr>
            <a:normAutofit/>
          </a:bodyPr>
          <a:lstStyle/>
          <a:p>
            <a:pPr lvl="2">
              <a:buFont typeface="Arial" panose="020B0604020202020204" pitchFamily="34" charset="0"/>
              <a:buChar char="•"/>
            </a:pPr>
            <a:r>
              <a:rPr lang="en-US" sz="4800" dirty="0" smtClean="0"/>
              <a:t>Bilayer: two layers of phospholipids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4800" b="1" u="sng" dirty="0" smtClean="0">
                <a:solidFill>
                  <a:srgbClr val="FF0000"/>
                </a:solidFill>
                <a:ea typeface="MS PGothic" pitchFamily="34" charset="-128"/>
              </a:rPr>
              <a:t>Amphipathic</a:t>
            </a:r>
            <a:r>
              <a:rPr lang="en-US" altLang="en-US" sz="4800" dirty="0" smtClean="0">
                <a:ea typeface="MS PGothic" pitchFamily="34" charset="-128"/>
              </a:rPr>
              <a:t> = hydrophilic head, hydrophobic tail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en-US" sz="4800" dirty="0" smtClean="0">
                <a:ea typeface="MS PGothic" pitchFamily="34" charset="-128"/>
              </a:rPr>
              <a:t>Hydrophobic barrier: keeps hydrophilic molecules out</a:t>
            </a:r>
          </a:p>
          <a:p>
            <a:pPr marL="201168" lvl="1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247189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07_02PhospholipidBilayer-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104" y="0"/>
            <a:ext cx="7752348" cy="6644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1457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>
                <a:solidFill>
                  <a:srgbClr val="FF0000"/>
                </a:solidFill>
              </a:rPr>
              <a:t>Fluid Mosaic </a:t>
            </a:r>
            <a:r>
              <a:rPr lang="en-US" altLang="en-US" b="1" dirty="0" smtClean="0">
                <a:solidFill>
                  <a:srgbClr val="FF0000"/>
                </a:solidFill>
              </a:rPr>
              <a:t>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altLang="en-US" sz="4400" b="1" u="sng" dirty="0" smtClean="0">
                <a:solidFill>
                  <a:srgbClr val="003399"/>
                </a:solidFill>
              </a:rPr>
              <a:t>Fluid</a:t>
            </a:r>
            <a:r>
              <a:rPr lang="en-US" altLang="en-US" sz="4400" dirty="0"/>
              <a:t>: membrane held together by weak interactions</a:t>
            </a:r>
          </a:p>
          <a:p>
            <a:pPr lvl="2"/>
            <a:r>
              <a:rPr lang="en-US" altLang="en-US" sz="4400" b="1" u="sng" dirty="0">
                <a:solidFill>
                  <a:srgbClr val="003399"/>
                </a:solidFill>
              </a:rPr>
              <a:t>Mosaic</a:t>
            </a:r>
            <a:r>
              <a:rPr lang="en-US" altLang="en-US" sz="4400" dirty="0"/>
              <a:t>: phospholipids, proteins, carbs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718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384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Fluid Mosaic Model</a:t>
            </a:r>
          </a:p>
        </p:txBody>
      </p:sp>
      <p:pic>
        <p:nvPicPr>
          <p:cNvPr id="16387" name="Content Placeholder 3" descr="07_03FluidMosaicModel-L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73350" y="2185989"/>
            <a:ext cx="6845300" cy="3887787"/>
          </a:xfrm>
        </p:spPr>
      </p:pic>
    </p:spTree>
    <p:extLst>
      <p:ext uri="{BB962C8B-B14F-4D97-AF65-F5344CB8AC3E}">
        <p14:creationId xmlns:p14="http://schemas.microsoft.com/office/powerpoint/2010/main" val="86852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</TotalTime>
  <Words>246</Words>
  <Application>Microsoft Office PowerPoint</Application>
  <PresentationFormat>Widescreen</PresentationFormat>
  <Paragraphs>51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ＭＳ Ｐゴシック</vt:lpstr>
      <vt:lpstr>ＭＳ Ｐゴシック</vt:lpstr>
      <vt:lpstr>Arial</vt:lpstr>
      <vt:lpstr>Calibri</vt:lpstr>
      <vt:lpstr>Calibri Light</vt:lpstr>
      <vt:lpstr>Helvetica</vt:lpstr>
      <vt:lpstr>Retrospect</vt:lpstr>
      <vt:lpstr>Cell Membrane </vt:lpstr>
      <vt:lpstr>Essential Question </vt:lpstr>
      <vt:lpstr>Cell membrane </vt:lpstr>
      <vt:lpstr>Main Structure </vt:lpstr>
      <vt:lpstr>Main Structure </vt:lpstr>
      <vt:lpstr>PowerPoint Presentation</vt:lpstr>
      <vt:lpstr>Fluid Mosaic Model</vt:lpstr>
      <vt:lpstr>PowerPoint Presentation</vt:lpstr>
      <vt:lpstr>Fluid Mosaic Model</vt:lpstr>
      <vt:lpstr>Sub Structure </vt:lpstr>
      <vt:lpstr>Membrane Proteins</vt:lpstr>
      <vt:lpstr>PowerPoint Presentation</vt:lpstr>
      <vt:lpstr>Carbohydrates</vt:lpstr>
      <vt:lpstr>Cholesterol </vt:lpstr>
      <vt:lpstr>Video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Membrane</dc:title>
  <dc:creator>Roman-Wensing, Kayla</dc:creator>
  <cp:lastModifiedBy>Roman-Wensing, Kayla</cp:lastModifiedBy>
  <cp:revision>4</cp:revision>
  <dcterms:created xsi:type="dcterms:W3CDTF">2017-08-08T19:55:04Z</dcterms:created>
  <dcterms:modified xsi:type="dcterms:W3CDTF">2017-08-08T20:22:01Z</dcterms:modified>
</cp:coreProperties>
</file>